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4F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48" autoAdjust="0"/>
  </p:normalViewPr>
  <p:slideViewPr>
    <p:cSldViewPr>
      <p:cViewPr varScale="1">
        <p:scale>
          <a:sx n="100" d="100"/>
          <a:sy n="100" d="100"/>
        </p:scale>
        <p:origin x="2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89654-3898-4067-9F57-31DB3B5943C0}" type="datetimeFigureOut">
              <a:rPr lang="pl-PL" smtClean="0"/>
              <a:t>26.04.2019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572AD-F6A4-4721-9194-CF4B0EE453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181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481A-6681-4A22-8F4A-930E0AF921D3}" type="datetimeFigureOut">
              <a:rPr lang="pl-PL" smtClean="0"/>
              <a:t>26.04.2019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EADE-BDBB-4B9E-8AE7-C34710F32C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9729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481A-6681-4A22-8F4A-930E0AF921D3}" type="datetimeFigureOut">
              <a:rPr lang="pl-PL" smtClean="0"/>
              <a:t>26.04.2019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EADE-BDBB-4B9E-8AE7-C34710F32C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9856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481A-6681-4A22-8F4A-930E0AF921D3}" type="datetimeFigureOut">
              <a:rPr lang="pl-PL" smtClean="0"/>
              <a:t>26.04.2019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EADE-BDBB-4B9E-8AE7-C34710F32C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0768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481A-6681-4A22-8F4A-930E0AF921D3}" type="datetimeFigureOut">
              <a:rPr lang="pl-PL" smtClean="0"/>
              <a:t>26.04.2019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EADE-BDBB-4B9E-8AE7-C34710F32C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0077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481A-6681-4A22-8F4A-930E0AF921D3}" type="datetimeFigureOut">
              <a:rPr lang="pl-PL" smtClean="0"/>
              <a:t>26.04.2019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EADE-BDBB-4B9E-8AE7-C34710F32C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6133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481A-6681-4A22-8F4A-930E0AF921D3}" type="datetimeFigureOut">
              <a:rPr lang="pl-PL" smtClean="0"/>
              <a:t>26.04.2019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EADE-BDBB-4B9E-8AE7-C34710F32C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3074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481A-6681-4A22-8F4A-930E0AF921D3}" type="datetimeFigureOut">
              <a:rPr lang="pl-PL" smtClean="0"/>
              <a:t>26.04.2019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EADE-BDBB-4B9E-8AE7-C34710F32C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505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481A-6681-4A22-8F4A-930E0AF921D3}" type="datetimeFigureOut">
              <a:rPr lang="pl-PL" smtClean="0"/>
              <a:t>26.04.2019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EADE-BDBB-4B9E-8AE7-C34710F32C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1444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481A-6681-4A22-8F4A-930E0AF921D3}" type="datetimeFigureOut">
              <a:rPr lang="pl-PL" smtClean="0"/>
              <a:t>26.04.2019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EADE-BDBB-4B9E-8AE7-C34710F32C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2645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481A-6681-4A22-8F4A-930E0AF921D3}" type="datetimeFigureOut">
              <a:rPr lang="pl-PL" smtClean="0"/>
              <a:t>26.04.2019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EADE-BDBB-4B9E-8AE7-C34710F32C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9963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481A-6681-4A22-8F4A-930E0AF921D3}" type="datetimeFigureOut">
              <a:rPr lang="pl-PL" smtClean="0"/>
              <a:t>26.04.2019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EADE-BDBB-4B9E-8AE7-C34710F32C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3991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2481A-6681-4A22-8F4A-930E0AF921D3}" type="datetimeFigureOut">
              <a:rPr lang="pl-PL" smtClean="0"/>
              <a:t>26.04.2019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6EADE-BDBB-4B9E-8AE7-C34710F32C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9728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ystempsor.pl/punkty-odbioru/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2627783" cy="11149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96752"/>
            <a:ext cx="1488464" cy="2304256"/>
          </a:xfrm>
          <a:prstGeom prst="rect">
            <a:avLst/>
          </a:prstGeom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430184"/>
              </p:ext>
            </p:extLst>
          </p:nvPr>
        </p:nvGraphicFramePr>
        <p:xfrm>
          <a:off x="3506368" y="857702"/>
          <a:ext cx="4968552" cy="1920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968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3792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Wrzucamy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523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/>
                        <a:t>Opakowania z papieru i tektury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/>
                        <a:t>Katalogi, ulotki, prospekty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/>
                        <a:t>Gazety i czasopisma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/>
                        <a:t>Papier szkolny i biurowy, zadrukowane kartki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/>
                        <a:t>Zeszyty i książki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/>
                        <a:t>Papier pakowy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/>
                        <a:t>Torby i worki papierowe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631019"/>
              </p:ext>
            </p:extLst>
          </p:nvPr>
        </p:nvGraphicFramePr>
        <p:xfrm>
          <a:off x="3520857" y="2924944"/>
          <a:ext cx="4939576" cy="2773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39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0911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Nie wrzucamy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736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/>
                        <a:t>Ręczników papierowych i zużytych chusteczek higienicznych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/>
                        <a:t>Papieru lakierowanego i powleczonego folią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/>
                        <a:t>Papieru</a:t>
                      </a:r>
                      <a:r>
                        <a:rPr lang="pl-PL" sz="1400" baseline="0" dirty="0"/>
                        <a:t> mokrego,</a:t>
                      </a:r>
                      <a:r>
                        <a:rPr lang="pl-PL" sz="1400" dirty="0"/>
                        <a:t> zatłuszczonego lub mocno zabrudzonego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/>
                        <a:t>Kartonu</a:t>
                      </a:r>
                      <a:r>
                        <a:rPr lang="pl-PL" sz="1400" baseline="0" dirty="0"/>
                        <a:t> po mleku i napojach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Papierowych worków po nawozach, cemencie i innych materiałach budowlanych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Tapet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Pieluch jednorazowych i innych materiałów higienicznych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Zatłuszczonych jednorazowych opakowań z papieru i naczyń jednorazowych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ubrań</a:t>
                      </a:r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3707904" y="332656"/>
            <a:ext cx="45654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POJEMNIK/WOREK NIEBIESKI</a:t>
            </a: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645024"/>
            <a:ext cx="1513170" cy="1133929"/>
          </a:xfrm>
          <a:prstGeom prst="rect">
            <a:avLst/>
          </a:prstGeom>
        </p:spPr>
      </p:pic>
      <p:sp>
        <p:nvSpPr>
          <p:cNvPr id="12" name="pole tekstowe 11"/>
          <p:cNvSpPr txBox="1"/>
          <p:nvPr/>
        </p:nvSpPr>
        <p:spPr>
          <a:xfrm>
            <a:off x="251520" y="4869160"/>
            <a:ext cx="343235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Tylko papiery i tektura </a:t>
            </a:r>
          </a:p>
          <a:p>
            <a:r>
              <a:rPr lang="pl-PL" sz="1400" dirty="0"/>
              <a:t>niezatłuszczone oraz niezamoczone</a:t>
            </a:r>
          </a:p>
          <a:p>
            <a:r>
              <a:rPr lang="pl-PL" sz="1400" dirty="0"/>
              <a:t>nadają się do recyklingu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Usuwaj metalowe elementy,</a:t>
            </a:r>
          </a:p>
          <a:p>
            <a:r>
              <a:rPr lang="pl-PL" sz="1400" dirty="0"/>
              <a:t> tj. spinacze i zszywki oraz plastikowe okładki</a:t>
            </a:r>
          </a:p>
        </p:txBody>
      </p:sp>
    </p:spTree>
    <p:extLst>
      <p:ext uri="{BB962C8B-B14F-4D97-AF65-F5344CB8AC3E}">
        <p14:creationId xmlns:p14="http://schemas.microsoft.com/office/powerpoint/2010/main" val="2676683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267744" y="33265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UWAGA ROLNIKU!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-19863" y="1152519"/>
            <a:ext cx="9178795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l-PL" dirty="0">
                <a:solidFill>
                  <a:schemeClr val="bg1">
                    <a:lumMod val="95000"/>
                  </a:schemeClr>
                </a:solidFill>
              </a:rPr>
              <a:t>	System gospodarowania odpadami komunalnymi obowiązujący od dnia 1 lipca 2013 r. </a:t>
            </a:r>
          </a:p>
          <a:p>
            <a:pPr algn="just"/>
            <a:r>
              <a:rPr lang="pl-PL" dirty="0">
                <a:solidFill>
                  <a:schemeClr val="bg1">
                    <a:lumMod val="95000"/>
                  </a:schemeClr>
                </a:solidFill>
              </a:rPr>
              <a:t>dotyczy wyłącznie odpadów komunalnych zdefiniowanych w art. 3 ust. 1 pkt 7 ustawy </a:t>
            </a:r>
          </a:p>
          <a:p>
            <a:pPr algn="just"/>
            <a:r>
              <a:rPr lang="pl-PL" dirty="0">
                <a:solidFill>
                  <a:schemeClr val="bg1">
                    <a:lumMod val="95000"/>
                  </a:schemeClr>
                </a:solidFill>
              </a:rPr>
              <a:t>z dnia 14 grudnia 2012 r. o odpadach, a nie wszystkich rodzajów odpadów. </a:t>
            </a:r>
          </a:p>
          <a:p>
            <a:pPr algn="just"/>
            <a:r>
              <a:rPr lang="pl-PL" dirty="0">
                <a:solidFill>
                  <a:schemeClr val="bg1">
                    <a:lumMod val="95000"/>
                  </a:schemeClr>
                </a:solidFill>
              </a:rPr>
              <a:t>	</a:t>
            </a:r>
          </a:p>
          <a:p>
            <a:pPr algn="just"/>
            <a:r>
              <a:rPr lang="pl-PL" dirty="0">
                <a:solidFill>
                  <a:schemeClr val="bg1">
                    <a:lumMod val="95000"/>
                  </a:schemeClr>
                </a:solidFill>
              </a:rPr>
              <a:t>	Zagospodarowanie odpadów pochodzących z rolnictwa to obowiązek ich wytwórcy. </a:t>
            </a:r>
          </a:p>
          <a:p>
            <a:pPr algn="just"/>
            <a:r>
              <a:rPr lang="pl-PL" dirty="0">
                <a:solidFill>
                  <a:schemeClr val="bg1">
                    <a:lumMod val="95000"/>
                  </a:schemeClr>
                </a:solidFill>
              </a:rPr>
              <a:t>To wytwórca tych odpadów ma obowiązek przekazania ich podmiotom posiadającym </a:t>
            </a:r>
          </a:p>
          <a:p>
            <a:pPr algn="just"/>
            <a:r>
              <a:rPr lang="pl-PL" dirty="0">
                <a:solidFill>
                  <a:schemeClr val="bg1">
                    <a:lumMod val="95000"/>
                  </a:schemeClr>
                </a:solidFill>
              </a:rPr>
              <a:t>zezwolenia na ich zbieranie lub przetwarzanie, skoro nie udało się ich zagospodarować </a:t>
            </a:r>
          </a:p>
          <a:p>
            <a:pPr algn="just"/>
            <a:r>
              <a:rPr lang="pl-PL" dirty="0">
                <a:solidFill>
                  <a:schemeClr val="bg1">
                    <a:lumMod val="95000"/>
                  </a:schemeClr>
                </a:solidFill>
              </a:rPr>
              <a:t>w miejscu wytworzenia. </a:t>
            </a:r>
          </a:p>
          <a:p>
            <a:pPr algn="just"/>
            <a:r>
              <a:rPr lang="pl-PL" dirty="0">
                <a:solidFill>
                  <a:schemeClr val="bg1">
                    <a:lumMod val="95000"/>
                  </a:schemeClr>
                </a:solidFill>
              </a:rPr>
              <a:t>	</a:t>
            </a:r>
          </a:p>
          <a:p>
            <a:pPr algn="just"/>
            <a:r>
              <a:rPr lang="pl-PL" dirty="0">
                <a:solidFill>
                  <a:schemeClr val="bg1">
                    <a:lumMod val="95000"/>
                  </a:schemeClr>
                </a:solidFill>
              </a:rPr>
              <a:t>	Zatem, gmina nie ma obowiązku organizowania zbiórek opon z maszyn rolniczych. </a:t>
            </a:r>
          </a:p>
          <a:p>
            <a:pPr algn="just"/>
            <a:r>
              <a:rPr lang="pl-PL" dirty="0">
                <a:solidFill>
                  <a:schemeClr val="bg1">
                    <a:lumMod val="95000"/>
                  </a:schemeClr>
                </a:solidFill>
              </a:rPr>
              <a:t>Jest ona zobowiązana do organizacji zbiórki i stworzenia warunków do zagospodarowania </a:t>
            </a:r>
          </a:p>
          <a:p>
            <a:pPr algn="just"/>
            <a:r>
              <a:rPr lang="pl-PL" dirty="0">
                <a:solidFill>
                  <a:schemeClr val="bg1">
                    <a:lumMod val="95000"/>
                  </a:schemeClr>
                </a:solidFill>
              </a:rPr>
              <a:t>odpadów komunalnych.</a:t>
            </a:r>
          </a:p>
          <a:p>
            <a:pPr algn="just"/>
            <a:endParaRPr lang="pl-PL" dirty="0">
              <a:solidFill>
                <a:schemeClr val="bg1">
                  <a:lumMod val="95000"/>
                </a:schemeClr>
              </a:solidFill>
            </a:endParaRPr>
          </a:p>
          <a:p>
            <a:pPr algn="just"/>
            <a:r>
              <a:rPr lang="pl-PL" dirty="0">
                <a:solidFill>
                  <a:schemeClr val="bg1">
                    <a:lumMod val="95000"/>
                  </a:schemeClr>
                </a:solidFill>
              </a:rPr>
              <a:t>	Gmina nie może finansować kosztów utylizacji odpadów innych niż komunalne z opłat </a:t>
            </a:r>
            <a:br>
              <a:rPr lang="pl-PL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pl-PL" dirty="0">
                <a:solidFill>
                  <a:schemeClr val="bg1">
                    <a:lumMod val="95000"/>
                  </a:schemeClr>
                </a:solidFill>
              </a:rPr>
              <a:t>ponoszonych przez mieszkańców za gospodarowanie odpadami komunalnymi .</a:t>
            </a:r>
          </a:p>
        </p:txBody>
      </p:sp>
    </p:spTree>
    <p:extLst>
      <p:ext uri="{BB962C8B-B14F-4D97-AF65-F5344CB8AC3E}">
        <p14:creationId xmlns:p14="http://schemas.microsoft.com/office/powerpoint/2010/main" val="3625995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899592" y="188640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NAWOZY I ŚRODKI OCHRONY ROŚLIN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711860"/>
            <a:ext cx="3600400" cy="2101005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4244217" y="711860"/>
            <a:ext cx="426898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>
                <a:solidFill>
                  <a:schemeClr val="bg1">
                    <a:lumMod val="95000"/>
                  </a:schemeClr>
                </a:solidFill>
              </a:rPr>
              <a:t>Zgodnie z </a:t>
            </a:r>
            <a:r>
              <a:rPr lang="pl-PL" sz="1600" b="1" dirty="0">
                <a:solidFill>
                  <a:schemeClr val="bg1">
                    <a:lumMod val="95000"/>
                  </a:schemeClr>
                </a:solidFill>
              </a:rPr>
              <a:t>art. 18 pkt. 1 Ustawy z dnia </a:t>
            </a:r>
          </a:p>
          <a:p>
            <a:r>
              <a:rPr lang="pl-PL" sz="1600" b="1" dirty="0">
                <a:solidFill>
                  <a:schemeClr val="bg1">
                    <a:lumMod val="95000"/>
                  </a:schemeClr>
                </a:solidFill>
              </a:rPr>
              <a:t>13 czerwca 2013 r. o gospodarce opakowaniami </a:t>
            </a:r>
          </a:p>
          <a:p>
            <a:r>
              <a:rPr lang="pl-PL" sz="1600" b="1" dirty="0">
                <a:solidFill>
                  <a:schemeClr val="bg1">
                    <a:lumMod val="95000"/>
                  </a:schemeClr>
                </a:solidFill>
              </a:rPr>
              <a:t>i odpadami opakowaniowymi</a:t>
            </a:r>
            <a:r>
              <a:rPr lang="pl-PL" sz="1600" dirty="0">
                <a:solidFill>
                  <a:schemeClr val="bg1">
                    <a:lumMod val="95000"/>
                  </a:schemeClr>
                </a:solidFill>
              </a:rPr>
              <a:t>  wprowadzający </a:t>
            </a:r>
          </a:p>
          <a:p>
            <a:r>
              <a:rPr lang="pl-PL" sz="1600" dirty="0">
                <a:solidFill>
                  <a:schemeClr val="bg1">
                    <a:lumMod val="95000"/>
                  </a:schemeClr>
                </a:solidFill>
              </a:rPr>
              <a:t>środki niebezpieczne w opakowaniach jest </a:t>
            </a:r>
          </a:p>
          <a:p>
            <a:r>
              <a:rPr lang="pl-PL" sz="1600" dirty="0">
                <a:solidFill>
                  <a:schemeClr val="bg1">
                    <a:lumMod val="95000"/>
                  </a:schemeClr>
                </a:solidFill>
              </a:rPr>
              <a:t>obowiązany zorganizować system zbierania oraz </a:t>
            </a:r>
          </a:p>
          <a:p>
            <a:r>
              <a:rPr lang="pl-PL" sz="1600" dirty="0">
                <a:solidFill>
                  <a:schemeClr val="bg1">
                    <a:lumMod val="95000"/>
                  </a:schemeClr>
                </a:solidFill>
              </a:rPr>
              <a:t>zapewnić odzysk, w tym recykling odpadów </a:t>
            </a:r>
          </a:p>
          <a:p>
            <a:r>
              <a:rPr lang="pl-PL" sz="1600" dirty="0">
                <a:solidFill>
                  <a:schemeClr val="bg1">
                    <a:lumMod val="95000"/>
                  </a:schemeClr>
                </a:solidFill>
              </a:rPr>
              <a:t>opakowaniowych po środkach niebezpiecznych. </a:t>
            </a:r>
          </a:p>
          <a:p>
            <a:endParaRPr lang="pl-PL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43508" y="2924944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chemeClr val="bg1">
                    <a:lumMod val="95000"/>
                  </a:schemeClr>
                </a:solidFill>
              </a:rPr>
              <a:t>Jeśli na opakowaniu zobaczysz piktogramy takie jak na przedstawionej grafice nie wyrzucaj tych opakowań razem z odpadami komunalnymi. Są to odpady niebezpieczne! </a:t>
            </a:r>
          </a:p>
          <a:p>
            <a:r>
              <a:rPr lang="pl-PL" sz="1600" dirty="0">
                <a:solidFill>
                  <a:schemeClr val="bg1">
                    <a:lumMod val="95000"/>
                  </a:schemeClr>
                </a:solidFill>
              </a:rPr>
              <a:t>Powinieneś oddać je tam, gdzie kupiłeś te produkty.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359532" y="3717032"/>
            <a:ext cx="842493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chemeClr val="bg1">
                    <a:lumMod val="95000"/>
                  </a:schemeClr>
                </a:solidFill>
              </a:rPr>
              <a:t>	Polskie Stowarzyszenie Ochrony Roślin oferuje miejsca odbioru opakowań po nawozach </a:t>
            </a:r>
            <a:br>
              <a:rPr lang="pl-PL" sz="16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pl-PL" sz="1600" dirty="0">
                <a:solidFill>
                  <a:schemeClr val="bg1">
                    <a:lumMod val="95000"/>
                  </a:schemeClr>
                </a:solidFill>
              </a:rPr>
              <a:t>i środkach ochrony roślin.  W ramach Systemu Zbiórki Opakowań PSOR każdy rolnik może </a:t>
            </a:r>
            <a:br>
              <a:rPr lang="pl-PL" sz="16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pl-PL" sz="1600" dirty="0">
                <a:solidFill>
                  <a:schemeClr val="bg1">
                    <a:lumMod val="95000"/>
                  </a:schemeClr>
                </a:solidFill>
              </a:rPr>
              <a:t>oddać opakowania do sklepów ze środkami ochrony roślin. Prowadzący takie sklepy mają </a:t>
            </a:r>
            <a:br>
              <a:rPr lang="pl-PL" sz="16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pl-PL" sz="1600" dirty="0">
                <a:solidFill>
                  <a:schemeClr val="bg1">
                    <a:lumMod val="95000"/>
                  </a:schemeClr>
                </a:solidFill>
              </a:rPr>
              <a:t>ustawowy obowiązek odbioru odpadów opakowaniowych po tych środkach ochrony roślin, </a:t>
            </a:r>
            <a:br>
              <a:rPr lang="pl-PL" sz="16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pl-PL" sz="1600" dirty="0">
                <a:solidFill>
                  <a:schemeClr val="bg1">
                    <a:lumMod val="95000"/>
                  </a:schemeClr>
                </a:solidFill>
              </a:rPr>
              <a:t>które na podstawie ustawy Ministerstwa Rolnictwa i Rozwoju Wsi są uznawane za środki </a:t>
            </a:r>
            <a:br>
              <a:rPr lang="pl-PL" sz="16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pl-PL" sz="1600" dirty="0">
                <a:solidFill>
                  <a:schemeClr val="bg1">
                    <a:lumMod val="95000"/>
                  </a:schemeClr>
                </a:solidFill>
              </a:rPr>
              <a:t>niebezpieczne.  </a:t>
            </a:r>
          </a:p>
          <a:p>
            <a:r>
              <a:rPr lang="pl-PL" sz="1600" dirty="0">
                <a:solidFill>
                  <a:schemeClr val="bg1">
                    <a:lumMod val="95000"/>
                  </a:schemeClr>
                </a:solidFill>
              </a:rPr>
              <a:t>Najbliższe punkty odbioru opakowań po nawozach można znaleźć na stronie:</a:t>
            </a:r>
            <a:br>
              <a:rPr lang="pl-PL" sz="16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pl-PL" sz="1600" u="sng" dirty="0">
                <a:solidFill>
                  <a:schemeClr val="bg1">
                    <a:lumMod val="95000"/>
                  </a:schemeClr>
                </a:solidFill>
                <a:hlinkClick r:id="rId3"/>
              </a:rPr>
              <a:t>http://systempsor.pl/punkty-odbioru/</a:t>
            </a:r>
            <a:endParaRPr lang="pl-PL" sz="16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pl-PL" sz="1600" dirty="0">
                <a:solidFill>
                  <a:schemeClr val="bg1">
                    <a:lumMod val="95000"/>
                  </a:schemeClr>
                </a:solidFill>
              </a:rPr>
              <a:t>Sklepy prowadzące zbiórkę, mają obowiązek przyjąć puste opakowanie bezpłatnie, sprzedawcy </a:t>
            </a:r>
            <a:br>
              <a:rPr lang="pl-PL" sz="16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pl-PL" sz="1600" dirty="0">
                <a:solidFill>
                  <a:schemeClr val="bg1">
                    <a:lumMod val="95000"/>
                  </a:schemeClr>
                </a:solidFill>
              </a:rPr>
              <a:t>nie mogą Cię też prosić o okazanie paragonu czy faktury. Jeżeli posiadasz większą ilość pustych </a:t>
            </a:r>
            <a:br>
              <a:rPr lang="pl-PL" sz="16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pl-PL" sz="1600" dirty="0">
                <a:solidFill>
                  <a:schemeClr val="bg1">
                    <a:lumMod val="95000"/>
                  </a:schemeClr>
                </a:solidFill>
              </a:rPr>
              <a:t>opakowań lub zbierasz je wspólnie z kilkoma innymi gospodarstwami, możesz zadzwonić na infolinię </a:t>
            </a:r>
            <a:br>
              <a:rPr lang="pl-PL" sz="16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pl-PL" sz="1600" dirty="0">
                <a:solidFill>
                  <a:schemeClr val="bg1">
                    <a:lumMod val="95000"/>
                  </a:schemeClr>
                </a:solidFill>
              </a:rPr>
              <a:t>PSOR i zamówić bezpośredni odbiór: 801 561 461 lub (58) 622 01 08.</a:t>
            </a:r>
          </a:p>
          <a:p>
            <a:endParaRPr lang="pl-PL" sz="1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362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899592" y="188640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OPONY OD MASZYN ROLNICZYCH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96751"/>
            <a:ext cx="2304256" cy="33117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pole tekstowe 4"/>
          <p:cNvSpPr txBox="1"/>
          <p:nvPr/>
        </p:nvSpPr>
        <p:spPr>
          <a:xfrm>
            <a:off x="2915816" y="1208169"/>
            <a:ext cx="628614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>
                <a:solidFill>
                  <a:schemeClr val="bg1">
                    <a:lumMod val="95000"/>
                  </a:schemeClr>
                </a:solidFill>
              </a:rPr>
              <a:t>Gmina nie ma obowiązku organizowania zbiórek opon z maszyn </a:t>
            </a:r>
          </a:p>
          <a:p>
            <a:r>
              <a:rPr lang="pl-PL" dirty="0">
                <a:solidFill>
                  <a:schemeClr val="bg1">
                    <a:lumMod val="95000"/>
                  </a:schemeClr>
                </a:solidFill>
              </a:rPr>
              <a:t>rolniczych. Jest ona zobowiązana do organizacji zbiórki </a:t>
            </a:r>
          </a:p>
          <a:p>
            <a:r>
              <a:rPr lang="pl-PL" dirty="0">
                <a:solidFill>
                  <a:schemeClr val="bg1">
                    <a:lumMod val="95000"/>
                  </a:schemeClr>
                </a:solidFill>
              </a:rPr>
              <a:t>i stworzenia warunków do zagospodarowania odpadów tylko </a:t>
            </a:r>
          </a:p>
          <a:p>
            <a:r>
              <a:rPr lang="pl-PL" dirty="0">
                <a:solidFill>
                  <a:schemeClr val="bg1">
                    <a:lumMod val="95000"/>
                  </a:schemeClr>
                </a:solidFill>
              </a:rPr>
              <a:t>i wyłącznie komunalnych.</a:t>
            </a:r>
          </a:p>
          <a:p>
            <a:endParaRPr lang="pl-PL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pl-PL" dirty="0">
                <a:solidFill>
                  <a:schemeClr val="bg1">
                    <a:lumMod val="95000"/>
                  </a:schemeClr>
                </a:solidFill>
              </a:rPr>
              <a:t>Opony rolnicze można przekazać do organizacji, które zajmują </a:t>
            </a:r>
          </a:p>
          <a:p>
            <a:r>
              <a:rPr lang="pl-PL" dirty="0">
                <a:solidFill>
                  <a:schemeClr val="bg1">
                    <a:lumMod val="95000"/>
                  </a:schemeClr>
                </a:solidFill>
              </a:rPr>
              <a:t>się zbieraniem i utylizacją takich opon (np. Centrum Utylizacji </a:t>
            </a:r>
          </a:p>
          <a:p>
            <a:r>
              <a:rPr lang="pl-PL" dirty="0">
                <a:solidFill>
                  <a:schemeClr val="bg1">
                    <a:lumMod val="95000"/>
                  </a:schemeClr>
                </a:solidFill>
              </a:rPr>
              <a:t>Opon Organizacja Odzysku S.A.), do firm, które przerabiają je </a:t>
            </a:r>
          </a:p>
          <a:p>
            <a:r>
              <a:rPr lang="pl-PL" dirty="0">
                <a:solidFill>
                  <a:schemeClr val="bg1">
                    <a:lumMod val="95000"/>
                  </a:schemeClr>
                </a:solidFill>
              </a:rPr>
              <a:t>na granulat (tzw. </a:t>
            </a:r>
            <a:r>
              <a:rPr lang="pl-PL" dirty="0" err="1">
                <a:solidFill>
                  <a:schemeClr val="bg1">
                    <a:lumMod val="95000"/>
                  </a:schemeClr>
                </a:solidFill>
              </a:rPr>
              <a:t>recyklerzy</a:t>
            </a:r>
            <a:r>
              <a:rPr lang="pl-PL" dirty="0">
                <a:solidFill>
                  <a:schemeClr val="bg1">
                    <a:lumMod val="95000"/>
                  </a:schemeClr>
                </a:solidFill>
              </a:rPr>
              <a:t>) lub do zakładów, które wykorzystują </a:t>
            </a:r>
          </a:p>
          <a:p>
            <a:r>
              <a:rPr lang="pl-PL" dirty="0">
                <a:solidFill>
                  <a:schemeClr val="bg1">
                    <a:lumMod val="95000"/>
                  </a:schemeClr>
                </a:solidFill>
              </a:rPr>
              <a:t>opony jako paliwo (cementownie, elektrociepłownie), czy też do </a:t>
            </a:r>
          </a:p>
          <a:p>
            <a:r>
              <a:rPr lang="pl-PL" dirty="0">
                <a:solidFill>
                  <a:schemeClr val="bg1">
                    <a:lumMod val="95000"/>
                  </a:schemeClr>
                </a:solidFill>
              </a:rPr>
              <a:t>skupu opon rolniczych.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179512" y="4720244"/>
            <a:ext cx="90345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>
                <a:solidFill>
                  <a:schemeClr val="bg1">
                    <a:lumMod val="95000"/>
                  </a:schemeClr>
                </a:solidFill>
              </a:rPr>
              <a:t>Proponujemy kontakt z firmą: </a:t>
            </a:r>
            <a:r>
              <a:rPr lang="pl-PL" dirty="0" err="1">
                <a:solidFill>
                  <a:schemeClr val="bg1">
                    <a:lumMod val="95000"/>
                  </a:schemeClr>
                </a:solidFill>
              </a:rPr>
              <a:t>Recykl</a:t>
            </a:r>
            <a:r>
              <a:rPr lang="pl-PL" dirty="0">
                <a:solidFill>
                  <a:schemeClr val="bg1">
                    <a:lumMod val="95000"/>
                  </a:schemeClr>
                </a:solidFill>
              </a:rPr>
              <a:t> Grupa S.A.  Oddział Chełm https://recykl.pl/Kontakt.html </a:t>
            </a:r>
          </a:p>
          <a:p>
            <a:r>
              <a:rPr lang="pl-PL" dirty="0">
                <a:solidFill>
                  <a:schemeClr val="bg1">
                    <a:lumMod val="95000"/>
                  </a:schemeClr>
                </a:solidFill>
              </a:rPr>
              <a:t>oraz </a:t>
            </a:r>
            <a:r>
              <a:rPr lang="pl-PL" dirty="0" err="1">
                <a:solidFill>
                  <a:schemeClr val="bg1">
                    <a:lumMod val="95000"/>
                  </a:schemeClr>
                </a:solidFill>
              </a:rPr>
              <a:t>Motul</a:t>
            </a:r>
            <a:r>
              <a:rPr lang="pl-PL" dirty="0">
                <a:solidFill>
                  <a:schemeClr val="bg1">
                    <a:lumMod val="95000"/>
                  </a:schemeClr>
                </a:solidFill>
              </a:rPr>
              <a:t> Lublin http://www.motul.lublin.pl/sklep/index.php?utylizacja-opon,72</a:t>
            </a:r>
          </a:p>
          <a:p>
            <a:endParaRPr lang="pl-PL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776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2627783" cy="111494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3707904" y="332656"/>
            <a:ext cx="41806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POJEMNIK/WOREK ŻÓŁTY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17" y="1484784"/>
            <a:ext cx="1501944" cy="2232248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94" y="3755599"/>
            <a:ext cx="1513170" cy="1133929"/>
          </a:xfrm>
          <a:prstGeom prst="rect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632510"/>
              </p:ext>
            </p:extLst>
          </p:nvPr>
        </p:nvGraphicFramePr>
        <p:xfrm>
          <a:off x="3506367" y="857702"/>
          <a:ext cx="4995815" cy="32384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995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6188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Wrzucamy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318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/>
                        <a:t>Odkręcone</a:t>
                      </a:r>
                      <a:r>
                        <a:rPr lang="pl-PL" sz="1400" baseline="0" dirty="0"/>
                        <a:t> i zgniecione plastikowe butelki po napojach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400" baseline="0" dirty="0"/>
                        <a:t>Nakrętki, kapsle i zakrętki od słoików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Plastikowe opakowania po produktach spożywczych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Opakowania wielomateriałowe (np. kartony po mleku, sokach)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Opakowania po środkach czystości (np. proszkach do prania), kosmetykach (np. szamponach), itp.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Plastikowe torby, worki, reklamówki, i inne folie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Aluminiowe puszki po napojach i sokach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Puszki po konserwach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Folię aluminiową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Metale kolorowe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Zabawki z tworzywa sztucznego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222354"/>
              </p:ext>
            </p:extLst>
          </p:nvPr>
        </p:nvGraphicFramePr>
        <p:xfrm>
          <a:off x="3491880" y="4240364"/>
          <a:ext cx="4968552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68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2319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Nie wrzucamy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868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/>
                        <a:t>Butelek i pojemników z zawartością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/>
                        <a:t>Opakowań po lekach i</a:t>
                      </a:r>
                      <a:r>
                        <a:rPr lang="pl-PL" sz="1400" baseline="0" dirty="0"/>
                        <a:t> zużytych artykułów medycznych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Opakowań po olejach silnikowych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Części samochodowych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Zużytych baterii i akumulatorów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Puszek i pojemników po farbach i lakierach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Zużytego sprzętu elektronicznego i AGD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Plastikowych opakowań po niebezpiecznych środkach chemicznych i środkach ochrony roślin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Wkładów do zniczy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251520" y="4869160"/>
            <a:ext cx="3347904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Przed wyrzuceniem butelek zgnieć je,  </a:t>
            </a:r>
            <a:br>
              <a:rPr lang="pl-PL" sz="1400" dirty="0"/>
            </a:br>
            <a:r>
              <a:rPr lang="pl-PL" sz="1400" dirty="0"/>
              <a:t>zmieści się ich więcej w pojemniku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W miarę możliwości odkręcaj nakrętki </a:t>
            </a:r>
            <a:br>
              <a:rPr lang="pl-PL" sz="1400" dirty="0"/>
            </a:br>
            <a:r>
              <a:rPr lang="pl-PL" sz="1400" dirty="0"/>
              <a:t>od butelek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Butelki typu PET (po napojach) wrzucaj </a:t>
            </a:r>
            <a:br>
              <a:rPr lang="pl-PL" sz="1400" dirty="0"/>
            </a:br>
            <a:r>
              <a:rPr lang="pl-PL" sz="1400" dirty="0"/>
              <a:t>do specjalnych pojemników siatkowych</a:t>
            </a:r>
            <a:br>
              <a:rPr lang="pl-PL" sz="1400" dirty="0"/>
            </a:br>
            <a:r>
              <a:rPr lang="pl-PL" sz="1400" dirty="0"/>
              <a:t>jeśli znajdują się w twojej okolicy</a:t>
            </a:r>
          </a:p>
        </p:txBody>
      </p:sp>
    </p:spTree>
    <p:extLst>
      <p:ext uri="{BB962C8B-B14F-4D97-AF65-F5344CB8AC3E}">
        <p14:creationId xmlns:p14="http://schemas.microsoft.com/office/powerpoint/2010/main" val="1211946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2627783" cy="111494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3707904" y="332656"/>
            <a:ext cx="4519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POJEMNIK/WOREK ZIELONY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676" y="1340768"/>
            <a:ext cx="1557367" cy="2376264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07" y="3731258"/>
            <a:ext cx="1513170" cy="1133929"/>
          </a:xfrm>
          <a:prstGeom prst="rect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045784"/>
              </p:ext>
            </p:extLst>
          </p:nvPr>
        </p:nvGraphicFramePr>
        <p:xfrm>
          <a:off x="3483349" y="1094562"/>
          <a:ext cx="4968552" cy="14343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968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8104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Wrzucamy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905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Butelki i słoiki po napojach i żywności (w tym butelki po napojach alkoholowych i olejach roślinnych)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Szklane opakowania po kosmetykach (o ile nie są wykonane z trwale połączonych  kilku surowców)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066666"/>
              </p:ext>
            </p:extLst>
          </p:nvPr>
        </p:nvGraphicFramePr>
        <p:xfrm>
          <a:off x="3483349" y="2528900"/>
          <a:ext cx="4968552" cy="2773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68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7973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Nie wrzucamy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825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/>
                        <a:t>Ceramiki, doniczek, porcelany, kryształów, fajansu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/>
                        <a:t>Szkła okularowego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/>
                        <a:t>Szkła</a:t>
                      </a:r>
                      <a:r>
                        <a:rPr lang="pl-PL" sz="1400" baseline="0" dirty="0"/>
                        <a:t> żaroodpornego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Zniczy z zawartością wosku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Żarówek i świetlówek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Reflektorów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Opakowań po lekach, rozpuszczalnikach, olejach silnikowych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Luster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Szyb okiennych i zbrojonych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Monitorów i lamp telewizyjnych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Termometrów i strzykawek</a:t>
                      </a:r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323528" y="5013176"/>
            <a:ext cx="28624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Przed wyrzuceniem nie ma potrzeby </a:t>
            </a:r>
            <a:br>
              <a:rPr lang="pl-PL" sz="1400" dirty="0"/>
            </a:br>
            <a:r>
              <a:rPr lang="pl-PL" sz="1400" dirty="0"/>
              <a:t>mycia butelek lub słoików </a:t>
            </a:r>
          </a:p>
        </p:txBody>
      </p:sp>
    </p:spTree>
    <p:extLst>
      <p:ext uri="{BB962C8B-B14F-4D97-AF65-F5344CB8AC3E}">
        <p14:creationId xmlns:p14="http://schemas.microsoft.com/office/powerpoint/2010/main" val="3871952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2627783" cy="111494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3707904" y="332656"/>
            <a:ext cx="4803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spc="50" dirty="0">
                <a:ln w="12700" cmpd="sng">
                  <a:solidFill>
                    <a:srgbClr val="934F11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POJEMNIK/WOREK BRĄZOWY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51" y="1412776"/>
            <a:ext cx="1616482" cy="2351908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07" y="3861048"/>
            <a:ext cx="1513170" cy="1133929"/>
          </a:xfrm>
          <a:prstGeom prst="rect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125070"/>
              </p:ext>
            </p:extLst>
          </p:nvPr>
        </p:nvGraphicFramePr>
        <p:xfrm>
          <a:off x="3456693" y="1114950"/>
          <a:ext cx="4968552" cy="1920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968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8104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Wrzucamy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905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Odpadki warzywne i owocowe (w tym obierki)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Gałęzie drzew i krzewów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Skoszoną trawę, liście i kwiaty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Trociny i korę drzew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Niezaimpregnowane drewno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Resztki jedzenia (bez mięsa)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Suche rośliny ozdobne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301627"/>
              </p:ext>
            </p:extLst>
          </p:nvPr>
        </p:nvGraphicFramePr>
        <p:xfrm>
          <a:off x="3479625" y="3010379"/>
          <a:ext cx="4968552" cy="2346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68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2834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Nie wrzucamy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332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/>
                        <a:t>Kości zwierząt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/>
                        <a:t>Oleju jadalnego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/>
                        <a:t>Odchodów zwierząt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/>
                        <a:t>Popiołu z węgla kamiennego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/>
                        <a:t>Leków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/>
                        <a:t>Drewna impregnowanego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/>
                        <a:t>Płyt</a:t>
                      </a:r>
                      <a:r>
                        <a:rPr lang="pl-PL" sz="1400" baseline="0" dirty="0"/>
                        <a:t> wiórowych i pilśniowych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Ziemi i kamieni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Innych odpadów komunalnych</a:t>
                      </a:r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323528" y="4994977"/>
            <a:ext cx="324659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Odpady te trafiają do kompostowni, </a:t>
            </a:r>
            <a:br>
              <a:rPr lang="pl-PL" sz="1400" dirty="0"/>
            </a:br>
            <a:r>
              <a:rPr lang="pl-PL" sz="1400" dirty="0"/>
              <a:t>po czym przerabiane są na nawóz,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Odpady tej frakcji możesz wykorzystać</a:t>
            </a:r>
          </a:p>
          <a:p>
            <a:r>
              <a:rPr lang="pl-PL" sz="1400" dirty="0"/>
              <a:t>       we własnym kompostowniku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947107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2627783" cy="111494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3131840" y="295865"/>
            <a:ext cx="51585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spc="50" dirty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POJEMNIK/WOREK NA ODPADY </a:t>
            </a:r>
            <a:br>
              <a:rPr lang="pl-PL" sz="2800" b="1" spc="50" dirty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pl-PL" sz="2800" b="1" spc="50" dirty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ZMIESZANE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12777"/>
            <a:ext cx="1872208" cy="2834076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118869"/>
              </p:ext>
            </p:extLst>
          </p:nvPr>
        </p:nvGraphicFramePr>
        <p:xfrm>
          <a:off x="3330974" y="1556792"/>
          <a:ext cx="4968552" cy="1493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968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8104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Wrzucamy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905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Wszystko to czego nie wrzucimy do pojemnika/worka na papier, szkło, metale i tworzywa sztuczne, </a:t>
                      </a:r>
                      <a:r>
                        <a:rPr lang="pl-PL" sz="1400" baseline="0" dirty="0" err="1"/>
                        <a:t>bio</a:t>
                      </a:r>
                      <a:r>
                        <a:rPr lang="pl-PL" sz="1400" baseline="0" dirty="0"/>
                        <a:t> (np. zatłuszczony papier, pampersy, podpaski, zużyte chusteczki higieniczne, papierosy, resztki jedzenia nie nieulegające biodegradacji (np. mięso, kości))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Obraz 5">
            <a:extLst>
              <a:ext uri="{FF2B5EF4-FFF2-40B4-BE49-F238E27FC236}">
                <a16:creationId xmlns:a16="http://schemas.microsoft.com/office/drawing/2014/main" id="{6327FB5B-59BD-43EB-9FA1-7C59380CC7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74" y="4365104"/>
            <a:ext cx="1441162" cy="936105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98E6AEBB-D736-4B15-919E-B98FB7CAA77B}"/>
              </a:ext>
            </a:extLst>
          </p:cNvPr>
          <p:cNvSpPr/>
          <p:nvPr/>
        </p:nvSpPr>
        <p:spPr>
          <a:xfrm>
            <a:off x="754574" y="5301209"/>
            <a:ext cx="5041562" cy="1169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Do tej frakcji trafia wszystko to, czego nie można umieścić </a:t>
            </a:r>
          </a:p>
          <a:p>
            <a:r>
              <a:rPr lang="pl-PL" sz="1400" dirty="0"/>
              <a:t>        w pojemnikach czy kontenerach do zbiórki selektywnej.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Nie wrzucaj tu żarówek, baterii, gruzu, popiołu z kominka czy trawy i liści – takie odpady powinny znaleźć się w pojemnikach na frakcje selektywne!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716269"/>
              </p:ext>
            </p:extLst>
          </p:nvPr>
        </p:nvGraphicFramePr>
        <p:xfrm>
          <a:off x="3321880" y="3126276"/>
          <a:ext cx="4968552" cy="1706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68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2834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Nie wrzucamy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332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/>
                        <a:t>Żarówek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/>
                        <a:t>Baterii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/>
                        <a:t>Gruzu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/>
                        <a:t>Popiołu paleniskowego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/>
                        <a:t>Trawy, liści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/>
                        <a:t>Leków</a:t>
                      </a:r>
                      <a:r>
                        <a:rPr lang="pl-PL" sz="1400" baseline="0" dirty="0"/>
                        <a:t>, strzykawek, igieł</a:t>
                      </a:r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7262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2627783" cy="111494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3131840" y="295865"/>
            <a:ext cx="4991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spc="50" dirty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ODPADY WIELKOGABARYTOWE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2193474" cy="2376264"/>
          </a:xfrm>
          <a:prstGeom prst="rect">
            <a:avLst/>
          </a:prstGeom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653305"/>
              </p:ext>
            </p:extLst>
          </p:nvPr>
        </p:nvGraphicFramePr>
        <p:xfrm>
          <a:off x="3143503" y="1412776"/>
          <a:ext cx="4968552" cy="1920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968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8104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Wystawiamy – przywozimy do PSZOK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905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Meble (w tym: szafy, szafki kuchenne, wersalki, krzesła, fotele)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Materace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Dywany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Wózki dziecięce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Zdemontowaną stolarkę okienną (ramy bez szyb)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Suszarki na pranie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Deski do prasowania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169206"/>
              </p:ext>
            </p:extLst>
          </p:nvPr>
        </p:nvGraphicFramePr>
        <p:xfrm>
          <a:off x="3155167" y="3429001"/>
          <a:ext cx="4968552" cy="1280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68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2041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Nie wyrzucamy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05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/>
                        <a:t>Opon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/>
                        <a:t>Wielkogabarytowych</a:t>
                      </a:r>
                      <a:r>
                        <a:rPr lang="pl-PL" sz="1400" baseline="0" dirty="0"/>
                        <a:t> urządzeń AGD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/>
                        <a:t>Odpadów budowlanych i poremontowych, umywalek, wanien, muszli klozetowych, itp.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Obraz 8">
            <a:extLst>
              <a:ext uri="{FF2B5EF4-FFF2-40B4-BE49-F238E27FC236}">
                <a16:creationId xmlns:a16="http://schemas.microsoft.com/office/drawing/2014/main" id="{FD975B76-D738-4271-81AF-90FFE326BB9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338" y="3789040"/>
            <a:ext cx="1513170" cy="1093234"/>
          </a:xfrm>
          <a:prstGeom prst="rect">
            <a:avLst/>
          </a:prstGeom>
        </p:spPr>
      </p:pic>
      <p:sp>
        <p:nvSpPr>
          <p:cNvPr id="4" name="Prostokąt 3">
            <a:extLst>
              <a:ext uri="{FF2B5EF4-FFF2-40B4-BE49-F238E27FC236}">
                <a16:creationId xmlns:a16="http://schemas.microsoft.com/office/drawing/2014/main" id="{66AF66CC-FA1D-4CB8-8CFE-583A949D7406}"/>
              </a:ext>
            </a:extLst>
          </p:cNvPr>
          <p:cNvSpPr/>
          <p:nvPr/>
        </p:nvSpPr>
        <p:spPr>
          <a:xfrm rot="10800000" flipV="1">
            <a:off x="323524" y="4491098"/>
            <a:ext cx="396044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400" dirty="0"/>
          </a:p>
          <a:p>
            <a:r>
              <a:rPr lang="pl-PL" sz="1400" dirty="0"/>
              <a:t>	Odpady wielkogabarytowe to takie, których rozmiary znacznie wykraczają poza ogólnie przyjęte standardy odpadów komunalnych.</a:t>
            </a:r>
          </a:p>
          <a:p>
            <a:r>
              <a:rPr lang="pl-PL" sz="1400" dirty="0"/>
              <a:t>	Możesz je przywieźć do kontenera PSZOK lub wystawić do zabrania przez ekipę odbierającą zgodnie z harmonogramem odbioru odpadów wielkogabarytowych.</a:t>
            </a:r>
          </a:p>
        </p:txBody>
      </p:sp>
    </p:spTree>
    <p:extLst>
      <p:ext uri="{BB962C8B-B14F-4D97-AF65-F5344CB8AC3E}">
        <p14:creationId xmlns:p14="http://schemas.microsoft.com/office/powerpoint/2010/main" val="1315964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131840" y="295865"/>
            <a:ext cx="59452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spc="50" dirty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ODPADY REMONTOWO-BUDOWLANE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2627783" cy="11149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72816"/>
            <a:ext cx="3221926" cy="2160239"/>
          </a:xfrm>
          <a:prstGeom prst="rect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549839"/>
              </p:ext>
            </p:extLst>
          </p:nvPr>
        </p:nvGraphicFramePr>
        <p:xfrm>
          <a:off x="3143503" y="1412776"/>
          <a:ext cx="4968552" cy="1706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968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8104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Przywozimy do PSZOK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905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Glazura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Terakota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Gruz betonowy, ceramiczny (np. sedes, umywalka) i ceglany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Pozostałości tapet, paneli podłogowych, wykładzin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Resztki płyt gipsowo-kartonowych, styropian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Stolarka okienna i drzwiowa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717032"/>
            <a:ext cx="1513170" cy="1133929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323528" y="5013176"/>
            <a:ext cx="410445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Sedes i umywalkę można wrzucić do</a:t>
            </a:r>
            <a:br>
              <a:rPr lang="pl-PL" sz="1400" dirty="0"/>
            </a:br>
            <a:r>
              <a:rPr lang="pl-PL" sz="1400" dirty="0"/>
              <a:t>kontenerów przeznaczonych na odpady budowlane.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Nie wrzucaj odpadów budowlanych do pojemników innych frakcji - powinieneś je przywieźć do PSZOK.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/>
          </a:p>
          <a:p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038566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2627783" cy="111494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3995936" y="295865"/>
            <a:ext cx="28402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spc="50" dirty="0">
                <a:ln w="12700" cmpd="sng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ELEKTROODPADY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173494"/>
              </p:ext>
            </p:extLst>
          </p:nvPr>
        </p:nvGraphicFramePr>
        <p:xfrm>
          <a:off x="2915816" y="870727"/>
          <a:ext cx="5688632" cy="4907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688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8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/>
                        <a:t>Wystawiamy – przywozimy do PSZOK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905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Wielkogabarytowe urządzenia AGD: chłodziarki, lodówki, zamrażarki, pralki, suszarki do ubrań, zmywarki, kuchenki elektryczne, piekarniki, grzejniki elektryczne, klimatyzatory, wentylatory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Małogabarytowe urządzenia AGD: odkurzacze, maszyny dziewiarskie, żelazka, tostery, frytkownice, rozdrabniacze, miksery, młynki do kawy, noże elektryczne, suszarki, depilatory, golarki, zegarki oraz wagi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Sprzęt teleinformatyczny i telekomunikacyjny: komputery, drukarki, laptopy, kopiarki, kalkulatory, faksy, terminale, aparaty telefoniczne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Sprzęt RTV: radioodbiorniki, telewizory, dyktafony, magnetofony, kamery video, DVD, sprzęt hi-fi, instrumenty muzyczne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Sprzęt oświetleniowy: świetlówki, żarówki energooszczędne, lampy wyładowcze oraz żyrandole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Narzędzia elektryczne i elektroniczne: wiertarki, piły, maszyny do szycia, narzędzia do obróbki drewna i metalu, narzędzia do nitowania, skręcania, spawania, lutowania, rozpylania oraz kosiarki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Zabawki, sprzęt relaksacyjny i sportowy: kolejki elektryczne, tory wyścigowe, gry video, kieszonkowe gierki, sterowane urządzenia do ćwiczeń sportowych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Przyrządy do kontroli: czujniki dymu, regulatory ciepła, termostaty, urządzenia pomiarowe i panele  kontrolne,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Tusze i tonery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340768"/>
            <a:ext cx="2025859" cy="2236548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E47CB7F1-938B-49B0-BDED-2BA2A31FE3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652" y="3803134"/>
            <a:ext cx="1511939" cy="994018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D4B2E3A6-1114-4B2E-93B1-9BC97D71A33F}"/>
              </a:ext>
            </a:extLst>
          </p:cNvPr>
          <p:cNvSpPr/>
          <p:nvPr/>
        </p:nvSpPr>
        <p:spPr>
          <a:xfrm>
            <a:off x="395536" y="5139018"/>
            <a:ext cx="23042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/>
              <a:t>Stary sprzęt elektro możesz oddać w sklepie gdy wymieniasz go na nowy zakup.</a:t>
            </a:r>
          </a:p>
          <a:p>
            <a:r>
              <a:rPr lang="pl-PL" sz="1200" dirty="0"/>
              <a:t>Możesz również go przywieźć do PSZOK lub wystawić do zabrania przez ekipę odbierającą zgodnie </a:t>
            </a:r>
          </a:p>
          <a:p>
            <a:r>
              <a:rPr lang="pl-PL" sz="1200" dirty="0"/>
              <a:t>z harmonogramem odbioru elektroodpadów.</a:t>
            </a:r>
          </a:p>
        </p:txBody>
      </p:sp>
    </p:spTree>
    <p:extLst>
      <p:ext uri="{BB962C8B-B14F-4D97-AF65-F5344CB8AC3E}">
        <p14:creationId xmlns:p14="http://schemas.microsoft.com/office/powerpoint/2010/main" val="2098612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131840" y="295865"/>
            <a:ext cx="523226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spc="50" dirty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PRZETERMINOWANE LEKI </a:t>
            </a:r>
          </a:p>
          <a:p>
            <a:r>
              <a:rPr lang="pl-PL" sz="2800" b="1" spc="50" dirty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Z GOSPODARSTWA DOMOWEGO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2627783" cy="1114949"/>
          </a:xfrm>
          <a:prstGeom prst="rect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242038"/>
              </p:ext>
            </p:extLst>
          </p:nvPr>
        </p:nvGraphicFramePr>
        <p:xfrm>
          <a:off x="3143503" y="1412776"/>
          <a:ext cx="4968552" cy="26570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968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PRZETERMINOWANE LEKI Z DOMOWEJ APTECZKI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905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Przywozimy do PSZOK i oddajemy pracownikowi bądź wrzucamy do pojemnika przeznaczonego na te odpady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Na terenie Gminy Łęczna istnieją cztery punkty, gdzie możemy nieodpłatnie pozostawić przeterminowane leki – informacja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l-PL" sz="1400" baseline="0" dirty="0"/>
                        <a:t>       o lokalizacji dostępna jest w Urzędzie Gminy: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l-PL" sz="1400" baseline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l-PL" sz="1400" baseline="0" dirty="0"/>
                        <a:t>1.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l-PL" sz="1400" baseline="0" dirty="0"/>
                        <a:t>2.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l-PL" sz="1400" baseline="0" dirty="0"/>
                        <a:t>3.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l-PL" sz="1400" baseline="0" dirty="0"/>
                        <a:t>4.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717032"/>
            <a:ext cx="1513170" cy="1133929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395535" y="5074731"/>
            <a:ext cx="58765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Inne odpady medyczne – zużyte strzykawki czy igły to odpady niebezpieczne </a:t>
            </a:r>
          </a:p>
          <a:p>
            <a:r>
              <a:rPr lang="pl-PL" sz="1400" dirty="0"/>
              <a:t>i potencjalnie zakaźne. </a:t>
            </a:r>
          </a:p>
          <a:p>
            <a:r>
              <a:rPr lang="pl-PL" sz="1400" dirty="0"/>
              <a:t>Nie pozbywaj się ich wyrzucając do kosza na odpady komunalne – pracownik odbierający odpady czy sortujący je mógłby się zakłuć zużytą igłą!</a:t>
            </a:r>
          </a:p>
          <a:p>
            <a:r>
              <a:rPr lang="pl-PL" sz="1400" dirty="0"/>
              <a:t>Utylizacją odpadów medycznych zajmują się specjalistyczne firmy, z którymi umowy mają podpisane jednostki świadczące usługi medyczne (przychodnie, szpitale). Zapytaj w Urzędzie Gminy – gdzie oddać bezpłatnie tego typu odpady.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/>
          </a:p>
          <a:p>
            <a:endParaRPr lang="pl-PL" sz="1400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8F8D1886-8E89-441D-8540-838BDC184A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3" y="1412776"/>
            <a:ext cx="2627784" cy="183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8973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</TotalTime>
  <Words>1210</Words>
  <Application>Microsoft Office PowerPoint</Application>
  <PresentationFormat>Pokaz na ekranie (4:3)</PresentationFormat>
  <Paragraphs>199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Osipiuk</dc:creator>
  <cp:lastModifiedBy>earciszewska</cp:lastModifiedBy>
  <cp:revision>38</cp:revision>
  <cp:lastPrinted>2019-04-19T07:45:32Z</cp:lastPrinted>
  <dcterms:created xsi:type="dcterms:W3CDTF">2019-04-11T07:21:51Z</dcterms:created>
  <dcterms:modified xsi:type="dcterms:W3CDTF">2019-04-26T11:36:18Z</dcterms:modified>
</cp:coreProperties>
</file>